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p:restoredTop sz="94101"/>
  </p:normalViewPr>
  <p:slideViewPr>
    <p:cSldViewPr snapToGrid="0">
      <p:cViewPr>
        <p:scale>
          <a:sx n="159" d="100"/>
          <a:sy n="159" d="100"/>
        </p:scale>
        <p:origin x="1000" y="-6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11/2/25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11/2/25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mc:Choice xmlns:a14="http://schemas.microsoft.com/office/drawing/2010/main"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2953534" y="860850"/>
            <a:ext cx="5817711" cy="37000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372755" y="860850"/>
            <a:ext cx="2269451"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your variables to correlate with each other</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957370"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958840"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3408699" y="1220899"/>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3408699" y="1790079"/>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3408699" y="2410630"/>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3408699" y="3012182"/>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3408699" y="361373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3403055" y="4075562"/>
            <a:ext cx="1552220" cy="369332"/>
          </a:xfrm>
          <a:prstGeom prst="rect">
            <a:avLst/>
          </a:prstGeom>
          <a:noFill/>
        </p:spPr>
        <p:txBody>
          <a:bodyPr wrap="none" rtlCol="0">
            <a:spAutoFit/>
          </a:bodyPr>
          <a:lstStyle/>
          <a:p>
            <a:r>
              <a:rPr lang="en-US" dirty="0"/>
              <a:t>Observed data</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73850" y="3871533"/>
            <a:ext cx="1467261" cy="646331"/>
          </a:xfrm>
          <a:prstGeom prst="rect">
            <a:avLst/>
          </a:prstGeom>
          <a:noFill/>
        </p:spPr>
        <p:txBody>
          <a:bodyPr wrap="none" rtlCol="0">
            <a:spAutoFit/>
          </a:bodyPr>
          <a:lstStyle/>
          <a:p>
            <a:pPr algn="ctr"/>
            <a:r>
              <a:rPr lang="en-US" dirty="0"/>
              <a:t>Latent factors</a:t>
            </a:r>
          </a:p>
          <a:p>
            <a:pPr algn="ctr"/>
            <a:r>
              <a:rPr lang="en-US" dirty="0"/>
              <a:t>(unobserved)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057590" y="1436799"/>
            <a:ext cx="1351109" cy="283976"/>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057590" y="1720775"/>
            <a:ext cx="1351109" cy="285204"/>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056120" y="3228082"/>
            <a:ext cx="1352579" cy="51806"/>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056120" y="3279888"/>
            <a:ext cx="1352579" cy="549746"/>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056120" y="2626530"/>
            <a:ext cx="1352579" cy="653358"/>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18F6885-1818-ABB8-A361-00AC0FA8E1F9}"/>
              </a:ext>
            </a:extLst>
          </p:cNvPr>
          <p:cNvSpPr txBox="1"/>
          <p:nvPr/>
        </p:nvSpPr>
        <p:spPr>
          <a:xfrm>
            <a:off x="5260960" y="1139367"/>
            <a:ext cx="3296993" cy="369332"/>
          </a:xfrm>
          <a:prstGeom prst="rect">
            <a:avLst/>
          </a:prstGeom>
          <a:noFill/>
        </p:spPr>
        <p:txBody>
          <a:bodyPr wrap="none" rtlCol="0">
            <a:spAutoFit/>
          </a:bodyPr>
          <a:lstStyle/>
          <a:p>
            <a:r>
              <a:rPr lang="en-US" b="1" dirty="0"/>
              <a:t>Example: Gene-gene correlation</a:t>
            </a:r>
            <a:endParaRPr lang="en-US" dirty="0"/>
          </a:p>
        </p:txBody>
      </p:sp>
      <p:pic>
        <p:nvPicPr>
          <p:cNvPr id="50" name="Picture 49">
            <a:extLst>
              <a:ext uri="{FF2B5EF4-FFF2-40B4-BE49-F238E27FC236}">
                <a16:creationId xmlns:a16="http://schemas.microsoft.com/office/drawing/2014/main" id="{711E2941-D9D6-D816-3C00-6899D030BF0E}"/>
              </a:ext>
            </a:extLst>
          </p:cNvPr>
          <p:cNvPicPr>
            <a:picLocks noChangeAspect="1"/>
          </p:cNvPicPr>
          <p:nvPr/>
        </p:nvPicPr>
        <p:blipFill>
          <a:blip r:embed="rId2"/>
          <a:srcRect l="13960" t="6070" r="30391"/>
          <a:stretch>
            <a:fillRect/>
          </a:stretch>
        </p:blipFill>
        <p:spPr>
          <a:xfrm>
            <a:off x="5092063" y="1528028"/>
            <a:ext cx="3296993" cy="2782453"/>
          </a:xfrm>
          <a:prstGeom prst="rect">
            <a:avLst/>
          </a:prstGeom>
        </p:spPr>
      </p:pic>
      <p:graphicFrame>
        <p:nvGraphicFramePr>
          <p:cNvPr id="53" name="Table 52">
            <a:extLst>
              <a:ext uri="{FF2B5EF4-FFF2-40B4-BE49-F238E27FC236}">
                <a16:creationId xmlns:a16="http://schemas.microsoft.com/office/drawing/2014/main" id="{22F17726-1CB5-2BF5-45BB-46813DE66878}"/>
              </a:ext>
            </a:extLst>
          </p:cNvPr>
          <p:cNvGraphicFramePr>
            <a:graphicFrameLocks noGrp="1"/>
          </p:cNvGraphicFramePr>
          <p:nvPr>
            <p:extLst>
              <p:ext uri="{D42A27DB-BD31-4B8C-83A1-F6EECF244321}">
                <p14:modId xmlns:p14="http://schemas.microsoft.com/office/powerpoint/2010/main" val="2382743869"/>
              </p:ext>
            </p:extLst>
          </p:nvPr>
        </p:nvGraphicFramePr>
        <p:xfrm>
          <a:off x="372755" y="4912032"/>
          <a:ext cx="8398491" cy="3700017"/>
        </p:xfrm>
        <a:graphic>
          <a:graphicData uri="http://schemas.openxmlformats.org/drawingml/2006/table">
            <a:tbl>
              <a:tblPr firstRow="1" firstCol="1" bandRow="1">
                <a:tableStyleId>{FABFCF23-3B69-468F-B69F-88F6DE6A72F2}</a:tableStyleId>
              </a:tblPr>
              <a:tblGrid>
                <a:gridCol w="2799497">
                  <a:extLst>
                    <a:ext uri="{9D8B030D-6E8A-4147-A177-3AD203B41FA5}">
                      <a16:colId xmlns:a16="http://schemas.microsoft.com/office/drawing/2014/main" val="3874846971"/>
                    </a:ext>
                  </a:extLst>
                </a:gridCol>
                <a:gridCol w="2799497">
                  <a:extLst>
                    <a:ext uri="{9D8B030D-6E8A-4147-A177-3AD203B41FA5}">
                      <a16:colId xmlns:a16="http://schemas.microsoft.com/office/drawing/2014/main" val="1064727849"/>
                    </a:ext>
                  </a:extLst>
                </a:gridCol>
                <a:gridCol w="2799497">
                  <a:extLst>
                    <a:ext uri="{9D8B030D-6E8A-4147-A177-3AD203B41FA5}">
                      <a16:colId xmlns:a16="http://schemas.microsoft.com/office/drawing/2014/main" val="781340675"/>
                    </a:ext>
                  </a:extLst>
                </a:gridCol>
              </a:tblGrid>
              <a:tr h="716133">
                <a:tc>
                  <a:txBody>
                    <a:bodyPr/>
                    <a:lstStyle/>
                    <a:p>
                      <a:pPr algn="ctr"/>
                      <a:r>
                        <a:rPr lang="en-US" dirty="0"/>
                        <a:t>Analysis</a:t>
                      </a:r>
                    </a:p>
                  </a:txBody>
                  <a:tcPr anchor="ctr"/>
                </a:tc>
                <a:tc>
                  <a:txBody>
                    <a:bodyPr/>
                    <a:lstStyle/>
                    <a:p>
                      <a:pPr algn="ctr"/>
                      <a:r>
                        <a:rPr lang="en-US" dirty="0"/>
                        <a:t>Exploratory Factor Analysis</a:t>
                      </a:r>
                    </a:p>
                  </a:txBody>
                  <a:tcPr anchor="ctr"/>
                </a:tc>
                <a:tc>
                  <a:txBody>
                    <a:bodyPr/>
                    <a:lstStyle/>
                    <a:p>
                      <a:pPr algn="ctr"/>
                      <a:r>
                        <a:rPr lang="en-US" dirty="0"/>
                        <a:t>Confirmatory Factor Analysis</a:t>
                      </a:r>
                    </a:p>
                  </a:txBody>
                  <a:tcPr anchor="ctr"/>
                </a:tc>
                <a:extLst>
                  <a:ext uri="{0D108BD9-81ED-4DB2-BD59-A6C34878D82A}">
                    <a16:rowId xmlns:a16="http://schemas.microsoft.com/office/drawing/2014/main" val="1593550605"/>
                  </a:ext>
                </a:extLst>
              </a:tr>
              <a:tr h="579726">
                <a:tc>
                  <a:txBody>
                    <a:bodyPr/>
                    <a:lstStyle/>
                    <a:p>
                      <a:pPr algn="ctr"/>
                      <a:r>
                        <a:rPr lang="en-US" dirty="0">
                          <a:solidFill>
                            <a:schemeClr val="bg2">
                              <a:lumMod val="50000"/>
                            </a:schemeClr>
                          </a:solidFill>
                        </a:rPr>
                        <a:t>Goal</a:t>
                      </a:r>
                    </a:p>
                  </a:txBody>
                  <a:tcPr anchor="ctr"/>
                </a:tc>
                <a:tc>
                  <a:txBody>
                    <a:bodyPr/>
                    <a:lstStyle/>
                    <a:p>
                      <a:pPr algn="ctr"/>
                      <a:r>
                        <a:rPr lang="en-US" sz="1400" dirty="0"/>
                        <a:t>Discover the underlying factor structure</a:t>
                      </a:r>
                    </a:p>
                  </a:txBody>
                  <a:tcPr anchor="ctr"/>
                </a:tc>
                <a:tc>
                  <a:txBody>
                    <a:bodyPr/>
                    <a:lstStyle/>
                    <a:p>
                      <a:pPr algn="ctr"/>
                      <a:r>
                        <a:rPr lang="en-US" sz="1400" dirty="0"/>
                        <a:t>Test a specific hypothesized structure</a:t>
                      </a:r>
                    </a:p>
                  </a:txBody>
                  <a:tcPr anchor="ctr"/>
                </a:tc>
                <a:extLst>
                  <a:ext uri="{0D108BD9-81ED-4DB2-BD59-A6C34878D82A}">
                    <a16:rowId xmlns:a16="http://schemas.microsoft.com/office/drawing/2014/main" val="2427312905"/>
                  </a:ext>
                </a:extLst>
              </a:tr>
              <a:tr h="414902">
                <a:tc>
                  <a:txBody>
                    <a:bodyPr/>
                    <a:lstStyle/>
                    <a:p>
                      <a:pPr algn="ctr"/>
                      <a:r>
                        <a:rPr lang="en-US" dirty="0">
                          <a:solidFill>
                            <a:schemeClr val="bg2">
                              <a:lumMod val="50000"/>
                            </a:schemeClr>
                          </a:solidFill>
                        </a:rPr>
                        <a:t>Prior knowledge</a:t>
                      </a:r>
                    </a:p>
                  </a:txBody>
                  <a:tcPr anchor="ctr"/>
                </a:tc>
                <a:tc>
                  <a:txBody>
                    <a:bodyPr/>
                    <a:lstStyle/>
                    <a:p>
                      <a:pPr algn="ctr"/>
                      <a:r>
                        <a:rPr lang="en-US" sz="1400" dirty="0"/>
                        <a:t>No theory about structure</a:t>
                      </a:r>
                    </a:p>
                  </a:txBody>
                  <a:tcPr anchor="ctr"/>
                </a:tc>
                <a:tc>
                  <a:txBody>
                    <a:bodyPr/>
                    <a:lstStyle/>
                    <a:p>
                      <a:pPr algn="ctr"/>
                      <a:r>
                        <a:rPr lang="en-US" sz="1400" dirty="0"/>
                        <a:t>Have a theory to validate</a:t>
                      </a:r>
                    </a:p>
                  </a:txBody>
                  <a:tcPr anchor="ctr"/>
                </a:tc>
                <a:extLst>
                  <a:ext uri="{0D108BD9-81ED-4DB2-BD59-A6C34878D82A}">
                    <a16:rowId xmlns:a16="http://schemas.microsoft.com/office/drawing/2014/main" val="3546942636"/>
                  </a:ext>
                </a:extLst>
              </a:tr>
              <a:tr h="579726">
                <a:tc>
                  <a:txBody>
                    <a:bodyPr/>
                    <a:lstStyle/>
                    <a:p>
                      <a:pPr algn="ctr"/>
                      <a:r>
                        <a:rPr lang="en-US" dirty="0">
                          <a:solidFill>
                            <a:schemeClr val="bg2">
                              <a:lumMod val="50000"/>
                            </a:schemeClr>
                          </a:solidFill>
                        </a:rPr>
                        <a:t>What you specify</a:t>
                      </a:r>
                    </a:p>
                  </a:txBody>
                  <a:tcPr anchor="ctr"/>
                </a:tc>
                <a:tc>
                  <a:txBody>
                    <a:bodyPr/>
                    <a:lstStyle/>
                    <a:p>
                      <a:pPr algn="ctr"/>
                      <a:r>
                        <a:rPr lang="en-US" sz="1400" dirty="0"/>
                        <a:t>Number of factors k</a:t>
                      </a:r>
                    </a:p>
                  </a:txBody>
                  <a:tcPr anchor="ctr"/>
                </a:tc>
                <a:tc>
                  <a:txBody>
                    <a:bodyPr/>
                    <a:lstStyle/>
                    <a:p>
                      <a:pPr algn="ctr"/>
                      <a:r>
                        <a:rPr lang="en-US" sz="1400" dirty="0"/>
                        <a:t>Number of factors k + which variables load on which factors</a:t>
                      </a:r>
                    </a:p>
                  </a:txBody>
                  <a:tcPr anchor="ctr"/>
                </a:tc>
                <a:extLst>
                  <a:ext uri="{0D108BD9-81ED-4DB2-BD59-A6C34878D82A}">
                    <a16:rowId xmlns:a16="http://schemas.microsoft.com/office/drawing/2014/main" val="1688379665"/>
                  </a:ext>
                </a:extLst>
              </a:tr>
              <a:tr h="414902">
                <a:tc>
                  <a:txBody>
                    <a:bodyPr/>
                    <a:lstStyle/>
                    <a:p>
                      <a:pPr algn="ctr"/>
                      <a:r>
                        <a:rPr lang="en-US" dirty="0">
                          <a:solidFill>
                            <a:schemeClr val="bg2">
                              <a:lumMod val="50000"/>
                            </a:schemeClr>
                          </a:solidFill>
                        </a:rPr>
                        <a:t>Rotation</a:t>
                      </a:r>
                    </a:p>
                  </a:txBody>
                  <a:tcPr anchor="ctr"/>
                </a:tc>
                <a:tc>
                  <a:txBody>
                    <a:bodyPr/>
                    <a:lstStyle/>
                    <a:p>
                      <a:pPr algn="ctr"/>
                      <a:r>
                        <a:rPr lang="en-US" sz="1400" dirty="0"/>
                        <a:t>Essential for interpretation</a:t>
                      </a:r>
                    </a:p>
                  </a:txBody>
                  <a:tcPr anchor="ctr"/>
                </a:tc>
                <a:tc>
                  <a:txBody>
                    <a:bodyPr/>
                    <a:lstStyle/>
                    <a:p>
                      <a:pPr algn="ctr"/>
                      <a:r>
                        <a:rPr lang="en-US" sz="1400" dirty="0"/>
                        <a:t>Not typically required</a:t>
                      </a:r>
                    </a:p>
                  </a:txBody>
                  <a:tcPr anchor="ctr"/>
                </a:tc>
                <a:extLst>
                  <a:ext uri="{0D108BD9-81ED-4DB2-BD59-A6C34878D82A}">
                    <a16:rowId xmlns:a16="http://schemas.microsoft.com/office/drawing/2014/main" val="261997883"/>
                  </a:ext>
                </a:extLst>
              </a:tr>
              <a:tr h="414902">
                <a:tc>
                  <a:txBody>
                    <a:bodyPr/>
                    <a:lstStyle/>
                    <a:p>
                      <a:pPr algn="ctr"/>
                      <a:r>
                        <a:rPr lang="en-US" dirty="0">
                          <a:solidFill>
                            <a:schemeClr val="bg2">
                              <a:lumMod val="50000"/>
                            </a:schemeClr>
                          </a:solidFill>
                        </a:rPr>
                        <a:t>Approach</a:t>
                      </a:r>
                    </a:p>
                  </a:txBody>
                  <a:tcPr anchor="ctr"/>
                </a:tc>
                <a:tc>
                  <a:txBody>
                    <a:bodyPr/>
                    <a:lstStyle/>
                    <a:p>
                      <a:pPr algn="ctr"/>
                      <a:r>
                        <a:rPr lang="en-US" sz="1400" dirty="0"/>
                        <a:t>Data-driven</a:t>
                      </a:r>
                    </a:p>
                  </a:txBody>
                  <a:tcPr anchor="ctr"/>
                </a:tc>
                <a:tc>
                  <a:txBody>
                    <a:bodyPr/>
                    <a:lstStyle/>
                    <a:p>
                      <a:pPr algn="ctr"/>
                      <a:r>
                        <a:rPr lang="en-US" sz="1400" dirty="0"/>
                        <a:t>Theory-driven</a:t>
                      </a:r>
                    </a:p>
                  </a:txBody>
                  <a:tcPr anchor="ctr"/>
                </a:tc>
                <a:extLst>
                  <a:ext uri="{0D108BD9-81ED-4DB2-BD59-A6C34878D82A}">
                    <a16:rowId xmlns:a16="http://schemas.microsoft.com/office/drawing/2014/main" val="1495120754"/>
                  </a:ext>
                </a:extLst>
              </a:tr>
              <a:tr h="579726">
                <a:tc>
                  <a:txBody>
                    <a:bodyPr/>
                    <a:lstStyle/>
                    <a:p>
                      <a:pPr algn="ctr"/>
                      <a:r>
                        <a:rPr lang="en-US" dirty="0">
                          <a:solidFill>
                            <a:schemeClr val="bg2">
                              <a:lumMod val="50000"/>
                            </a:schemeClr>
                          </a:solidFill>
                        </a:rPr>
                        <a:t>Example question</a:t>
                      </a:r>
                    </a:p>
                  </a:txBody>
                  <a:tcPr anchor="ctr"/>
                </a:tc>
                <a:tc>
                  <a:txBody>
                    <a:bodyPr/>
                    <a:lstStyle/>
                    <a:p>
                      <a:pPr algn="ctr"/>
                      <a:r>
                        <a:rPr lang="en-US" sz="1400" dirty="0"/>
                        <a:t>What pathways exist in this data?</a:t>
                      </a:r>
                    </a:p>
                  </a:txBody>
                  <a:tcPr anchor="ctr"/>
                </a:tc>
                <a:tc>
                  <a:txBody>
                    <a:bodyPr/>
                    <a:lstStyle/>
                    <a:p>
                      <a:pPr algn="ctr"/>
                      <a:r>
                        <a:rPr lang="en-US" sz="1400" dirty="0"/>
                        <a:t>Does this data support my 2-pathway model?</a:t>
                      </a:r>
                    </a:p>
                  </a:txBody>
                  <a:tcPr anchor="ctr"/>
                </a:tc>
                <a:extLst>
                  <a:ext uri="{0D108BD9-81ED-4DB2-BD59-A6C34878D82A}">
                    <a16:rowId xmlns:a16="http://schemas.microsoft.com/office/drawing/2014/main" val="975307655"/>
                  </a:ext>
                </a:extLst>
              </a:tr>
            </a:tbl>
          </a:graphicData>
        </a:graphic>
      </p:graphicFrame>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314793" y="118737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572001" y="1102429"/>
                <a:ext cx="4120586" cy="29437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Given a centered matrix X, we can compute Singular Value Decomposition (SVD):</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r>
                        <a:rPr lang="el-GR" sz="2000" b="1" i="1" smtClean="0">
                          <a:solidFill>
                            <a:schemeClr val="tx1"/>
                          </a:solidFill>
                          <a:latin typeface="Cambria Math" panose="02040503050406030204" pitchFamily="18" charset="0"/>
                          <a:ea typeface="Cambria Math" panose="02040503050406030204" pitchFamily="18" charset="0"/>
                        </a:rPr>
                        <m:t>𝜮</m:t>
                      </m:r>
                      <m:sSup>
                        <m:sSupPr>
                          <m:ctrlPr>
                            <a:rPr lang="el-GR" sz="2000" b="0" i="1" smtClean="0">
                              <a:solidFill>
                                <a:schemeClr val="tx1"/>
                              </a:solidFill>
                              <a:latin typeface="Cambria Math" panose="02040503050406030204" pitchFamily="18" charset="0"/>
                              <a:ea typeface="Cambria Math" panose="02040503050406030204" pitchFamily="18" charset="0"/>
                            </a:rPr>
                          </m:ctrlPr>
                        </m:sSupPr>
                        <m:e>
                          <m:r>
                            <a:rPr lang="en-US" sz="2000" b="1" i="1" smtClean="0">
                              <a:solidFill>
                                <a:schemeClr val="tx1"/>
                              </a:solidFill>
                              <a:latin typeface="Cambria Math" panose="02040503050406030204" pitchFamily="18" charset="0"/>
                              <a:ea typeface="Cambria Math" panose="02040503050406030204" pitchFamily="18" charset="0"/>
                            </a:rPr>
                            <m:t>𝑽</m:t>
                          </m:r>
                        </m:e>
                        <m:sup>
                          <m:r>
                            <a:rPr lang="en-US" sz="2000" b="0" i="1" smtClean="0">
                              <a:solidFill>
                                <a:schemeClr val="tx1"/>
                              </a:solidFill>
                              <a:latin typeface="Cambria Math" panose="02040503050406030204" pitchFamily="18" charset="0"/>
                              <a:ea typeface="Cambria Math" panose="02040503050406030204" pitchFamily="18" charset="0"/>
                            </a:rPr>
                            <m:t>𝑇</m:t>
                          </m:r>
                        </m:sup>
                      </m:sSup>
                    </m:oMath>
                  </m:oMathPara>
                </a14:m>
                <a:endParaRPr lang="en-US" sz="1600" dirty="0">
                  <a:solidFill>
                    <a:schemeClr val="tx1"/>
                  </a:solidFill>
                </a:endParaRPr>
              </a:p>
              <a:p>
                <a:pPr marL="171450" indent="-171450" algn="just">
                  <a:buFont typeface="Arial" panose="020B0604020202020204" pitchFamily="34" charset="0"/>
                  <a:buChar char="•"/>
                </a:pPr>
                <a:r>
                  <a:rPr lang="en-US" sz="1600" dirty="0">
                    <a:solidFill>
                      <a:schemeClr val="tx1"/>
                    </a:solidFill>
                  </a:rPr>
                  <a:t>Often used to to simplify complex data</a:t>
                </a:r>
              </a:p>
              <a:p>
                <a:pPr marL="171450" indent="-171450" algn="just">
                  <a:buFont typeface="Arial" panose="020B0604020202020204" pitchFamily="34" charset="0"/>
                  <a:buChar char="•"/>
                </a:pPr>
                <a:r>
                  <a:rPr lang="en-US" sz="1600" dirty="0">
                    <a:solidFill>
                      <a:schemeClr val="tx1"/>
                    </a:solidFill>
                  </a:rPr>
                  <a:t>Finds the main directions of variation in your data that explain most of the differences between samples</a:t>
                </a:r>
              </a:p>
              <a:p>
                <a:pPr marL="171450" indent="-171450" algn="just">
                  <a:buFont typeface="Arial" panose="020B0604020202020204" pitchFamily="34" charset="0"/>
                  <a:buChar char="•"/>
                </a:pPr>
                <a:r>
                  <a:rPr lang="en-US" sz="1600" dirty="0">
                    <a:solidFill>
                      <a:schemeClr val="tx1"/>
                    </a:solidFill>
                  </a:rPr>
                  <a:t>It turns many correlated variables into fewer uncorrelated “summary” variables (called principal components)</a:t>
                </a: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572001" y="1102429"/>
                <a:ext cx="4120586" cy="2943761"/>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E78C403B-48D1-A524-7F17-1DCB2185C926}"/>
              </a:ext>
            </a:extLst>
          </p:cNvPr>
          <p:cNvSpPr/>
          <p:nvPr/>
        </p:nvSpPr>
        <p:spPr>
          <a:xfrm>
            <a:off x="497173" y="4202668"/>
            <a:ext cx="8195413" cy="170345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Why do we use PCA?</a:t>
            </a:r>
          </a:p>
          <a:p>
            <a:pPr marL="285750" indent="-285750">
              <a:buFont typeface="Arial" panose="020B0604020202020204" pitchFamily="34" charset="0"/>
              <a:buChar char="•"/>
            </a:pPr>
            <a:r>
              <a:rPr lang="en-US" dirty="0">
                <a:solidFill>
                  <a:schemeClr val="tx1"/>
                </a:solidFill>
              </a:rPr>
              <a:t>To reduce dimensionality (e.g., from 1000 features → a few key axes).</a:t>
            </a:r>
          </a:p>
          <a:p>
            <a:pPr marL="285750" indent="-285750">
              <a:buFont typeface="Arial" panose="020B0604020202020204" pitchFamily="34" charset="0"/>
              <a:buChar char="•"/>
            </a:pPr>
            <a:r>
              <a:rPr lang="en-US" dirty="0">
                <a:solidFill>
                  <a:schemeClr val="tx1"/>
                </a:solidFill>
              </a:rPr>
              <a:t>To visualize high-dimensional data (e.g., plotting PC1 vs PC2).</a:t>
            </a:r>
          </a:p>
          <a:p>
            <a:pPr marL="285750" indent="-285750">
              <a:buFont typeface="Arial" panose="020B0604020202020204" pitchFamily="34" charset="0"/>
              <a:buChar char="•"/>
            </a:pPr>
            <a:r>
              <a:rPr lang="en-US" dirty="0">
                <a:solidFill>
                  <a:schemeClr val="tx1"/>
                </a:solidFill>
              </a:rPr>
              <a:t>To remove noise or redundancy from correlated variables.</a:t>
            </a:r>
          </a:p>
          <a:p>
            <a:pPr marL="285750" indent="-285750">
              <a:buFont typeface="Arial" panose="020B0604020202020204" pitchFamily="34" charset="0"/>
              <a:buChar char="•"/>
            </a:pPr>
            <a:r>
              <a:rPr lang="en-US" dirty="0">
                <a:solidFill>
                  <a:schemeClr val="tx1"/>
                </a:solidFill>
              </a:rPr>
              <a:t>To find structure or clusters in data without knowing labels (unsupervised).</a:t>
            </a:r>
          </a:p>
        </p:txBody>
      </p:sp>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497173" y="6062603"/>
                <a:ext cx="3970554" cy="28086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342900" indent="-342900">
                  <a:buAutoNum type="arabicPeriod"/>
                </a:pPr>
                <a:r>
                  <a:rPr lang="en-US" sz="1200" b="1" i="1" dirty="0">
                    <a:solidFill>
                      <a:schemeClr val="tx1"/>
                    </a:solidFill>
                  </a:rPr>
                  <a:t>Orthogonality</a:t>
                </a:r>
                <a:r>
                  <a:rPr lang="en-US" sz="1200" dirty="0">
                    <a:solidFill>
                      <a:schemeClr val="tx1"/>
                    </a:solidFill>
                  </a:rPr>
                  <a:t>: Principal components are uncorrelated </a:t>
                </a:r>
                <a14:m>
                  <m:oMath xmlns:m="http://schemas.openxmlformats.org/officeDocument/2006/math">
                    <m:sSup>
                      <m:sSupPr>
                        <m:ctrlPr>
                          <a:rPr lang="el-GR" sz="1200" i="1">
                            <a:solidFill>
                              <a:schemeClr val="tx1"/>
                            </a:solidFill>
                            <a:latin typeface="Cambria Math" panose="02040503050406030204" pitchFamily="18" charset="0"/>
                            <a:ea typeface="Cambria Math" panose="02040503050406030204" pitchFamily="18" charset="0"/>
                          </a:rPr>
                        </m:ctrlPr>
                      </m:sSupPr>
                      <m:e>
                        <m:r>
                          <a:rPr lang="en-US" sz="1200" b="1" i="1">
                            <a:solidFill>
                              <a:schemeClr val="tx1"/>
                            </a:solidFill>
                            <a:latin typeface="Cambria Math" panose="02040503050406030204" pitchFamily="18" charset="0"/>
                            <a:ea typeface="Cambria Math" panose="02040503050406030204" pitchFamily="18" charset="0"/>
                          </a:rPr>
                          <m:t>𝑽</m:t>
                        </m:r>
                      </m:e>
                      <m:sup>
                        <m:r>
                          <a:rPr lang="en-US" sz="1200" i="1">
                            <a:solidFill>
                              <a:schemeClr val="tx1"/>
                            </a:solidFill>
                            <a:latin typeface="Cambria Math" panose="02040503050406030204" pitchFamily="18" charset="0"/>
                            <a:ea typeface="Cambria Math" panose="02040503050406030204" pitchFamily="18" charset="0"/>
                          </a:rPr>
                          <m:t>𝑇</m:t>
                        </m:r>
                      </m:sup>
                    </m:sSup>
                    <m:r>
                      <a:rPr lang="en-US" sz="1200" b="1" i="1" smtClean="0">
                        <a:solidFill>
                          <a:schemeClr val="tx1"/>
                        </a:solidFill>
                        <a:latin typeface="Cambria Math" panose="02040503050406030204" pitchFamily="18" charset="0"/>
                        <a:ea typeface="Cambria Math" panose="02040503050406030204" pitchFamily="18" charset="0"/>
                      </a:rPr>
                      <m:t>𝑽</m:t>
                    </m:r>
                    <m:r>
                      <a:rPr lang="en-US" sz="1200" b="0" i="1" smtClean="0">
                        <a:solidFill>
                          <a:schemeClr val="tx1"/>
                        </a:solidFill>
                        <a:latin typeface="Cambria Math" panose="02040503050406030204" pitchFamily="18" charset="0"/>
                        <a:ea typeface="Cambria Math" panose="02040503050406030204" pitchFamily="18" charset="0"/>
                      </a:rPr>
                      <m:t>=</m:t>
                    </m:r>
                    <m:r>
                      <a:rPr lang="en-US" sz="1200" b="1" i="1" smtClean="0">
                        <a:solidFill>
                          <a:schemeClr val="tx1"/>
                        </a:solidFill>
                        <a:latin typeface="Cambria Math" panose="02040503050406030204" pitchFamily="18" charset="0"/>
                        <a:ea typeface="Cambria Math" panose="02040503050406030204" pitchFamily="18" charset="0"/>
                      </a:rPr>
                      <m:t>𝑰</m:t>
                    </m:r>
                  </m:oMath>
                </a14:m>
                <a:endParaRPr lang="en-US" sz="1200" b="1" dirty="0">
                  <a:solidFill>
                    <a:schemeClr val="tx1"/>
                  </a:solidFill>
                </a:endParaRPr>
              </a:p>
              <a:p>
                <a:pPr marL="342900" indent="-342900">
                  <a:buAutoNum type="arabicPeriod"/>
                </a:pPr>
                <a:r>
                  <a:rPr lang="en-US" sz="1200" b="1" i="1" dirty="0">
                    <a:solidFill>
                      <a:schemeClr val="tx1"/>
                    </a:solidFill>
                  </a:rPr>
                  <a:t>Variance maximization</a:t>
                </a:r>
                <a:r>
                  <a:rPr lang="en-US" sz="1200" dirty="0">
                    <a:solidFill>
                      <a:schemeClr val="tx1"/>
                    </a:solidFill>
                  </a:rPr>
                  <a:t>: PC1 has maximum variance, PC2 has maximum variance orthogonal to PC1, etc.</a:t>
                </a:r>
              </a:p>
              <a:p>
                <a:pPr marL="342900" indent="-342900">
                  <a:buAutoNum type="arabicPeriod"/>
                </a:pPr>
                <a:r>
                  <a:rPr lang="en-US" sz="1200" b="1" i="1" dirty="0">
                    <a:solidFill>
                      <a:schemeClr val="tx1"/>
                    </a:solidFill>
                  </a:rPr>
                  <a:t>Optimal reconstruction</a:t>
                </a:r>
                <a:r>
                  <a:rPr lang="en-US" sz="1200" dirty="0">
                    <a:solidFill>
                      <a:schemeClr val="tx1"/>
                    </a:solidFill>
                  </a:rPr>
                  <a:t>: For fixed k, PCA minimizes reconstruction error</a:t>
                </a:r>
              </a:p>
              <a:p>
                <a:pPr marL="342900" indent="-342900">
                  <a:buAutoNum type="arabicPeriod"/>
                </a:pPr>
                <a:r>
                  <a:rPr lang="en-US" sz="1200" b="1" i="1" dirty="0">
                    <a:solidFill>
                      <a:schemeClr val="tx1"/>
                    </a:solidFill>
                  </a:rPr>
                  <a:t>Linear transformation</a:t>
                </a:r>
                <a:r>
                  <a:rPr lang="en-US" sz="1200" dirty="0">
                    <a:solidFill>
                      <a:schemeClr val="tx1"/>
                    </a:solidFill>
                  </a:rPr>
                  <a:t>: PCs are linear combinations of original variables</a:t>
                </a:r>
              </a:p>
              <a:p>
                <a:pPr marL="342900" indent="-342900">
                  <a:buAutoNum type="arabicPeriod"/>
                </a:pPr>
                <a:r>
                  <a:rPr lang="en-US" sz="1200" b="1" i="1" dirty="0">
                    <a:solidFill>
                      <a:schemeClr val="tx1"/>
                    </a:solidFill>
                  </a:rPr>
                  <a:t>Deterministic</a:t>
                </a:r>
                <a:r>
                  <a:rPr lang="en-US" sz="1200" dirty="0">
                    <a:solidFill>
                      <a:schemeClr val="tx1"/>
                    </a:solidFill>
                  </a:rPr>
                  <a:t>: Same data always produces same PCs (up to sign)</a:t>
                </a: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497173" y="6062603"/>
                <a:ext cx="3970554" cy="2808681"/>
              </a:xfrm>
              <a:prstGeom prst="roundRect">
                <a:avLst/>
              </a:prstGeom>
              <a:blipFill>
                <a:blip r:embed="rId4"/>
                <a:stretch>
                  <a:fillRect/>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722032" y="6062602"/>
            <a:ext cx="3970554" cy="280868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Population structure and ancestry inference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 (e.g., Europeans, East Asians, Africans).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(e.g., PC1–PC10) are included as covariates in regression models: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7595</TotalTime>
  <Words>4718</Words>
  <Application>Microsoft Macintosh PowerPoint</Application>
  <PresentationFormat>Custom</PresentationFormat>
  <Paragraphs>1006</Paragraphs>
  <Slides>31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272</cp:revision>
  <cp:lastPrinted>2025-06-16T15:03:50Z</cp:lastPrinted>
  <dcterms:created xsi:type="dcterms:W3CDTF">2025-05-31T15:31:52Z</dcterms:created>
  <dcterms:modified xsi:type="dcterms:W3CDTF">2025-11-03T06:08:24Z</dcterms:modified>
</cp:coreProperties>
</file>